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74" r:id="rId2"/>
    <p:sldId id="257" r:id="rId3"/>
    <p:sldId id="277" r:id="rId4"/>
    <p:sldId id="264" r:id="rId5"/>
    <p:sldId id="262" r:id="rId6"/>
    <p:sldId id="273" r:id="rId7"/>
    <p:sldId id="258" r:id="rId8"/>
    <p:sldId id="279" r:id="rId9"/>
    <p:sldId id="281" r:id="rId10"/>
    <p:sldId id="282" r:id="rId11"/>
    <p:sldId id="283" r:id="rId12"/>
  </p:sldIdLst>
  <p:sldSz cx="9144000" cy="6858000" type="screen4x3"/>
  <p:notesSz cx="6669088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66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90712" cy="495858"/>
          </a:xfrm>
          <a:prstGeom prst="rect">
            <a:avLst/>
          </a:prstGeom>
        </p:spPr>
        <p:txBody>
          <a:bodyPr vert="horz" lIns="90251" tIns="45126" rIns="90251" bIns="4512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8376" y="1"/>
            <a:ext cx="2889163" cy="495858"/>
          </a:xfrm>
          <a:prstGeom prst="rect">
            <a:avLst/>
          </a:prstGeom>
        </p:spPr>
        <p:txBody>
          <a:bodyPr vert="horz" lIns="90251" tIns="45126" rIns="90251" bIns="45126" rtlCol="0"/>
          <a:lstStyle>
            <a:lvl1pPr algn="r">
              <a:defRPr sz="1200"/>
            </a:lvl1pPr>
          </a:lstStyle>
          <a:p>
            <a:fld id="{BE96FC7E-69AA-4715-9041-71531A83FA57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9202"/>
            <a:ext cx="2890712" cy="495858"/>
          </a:xfrm>
          <a:prstGeom prst="rect">
            <a:avLst/>
          </a:prstGeom>
        </p:spPr>
        <p:txBody>
          <a:bodyPr vert="horz" lIns="90251" tIns="45126" rIns="90251" bIns="4512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8376" y="9429202"/>
            <a:ext cx="2889163" cy="495858"/>
          </a:xfrm>
          <a:prstGeom prst="rect">
            <a:avLst/>
          </a:prstGeom>
        </p:spPr>
        <p:txBody>
          <a:bodyPr vert="horz" lIns="90251" tIns="45126" rIns="90251" bIns="45126" rtlCol="0" anchor="b"/>
          <a:lstStyle>
            <a:lvl1pPr algn="r">
              <a:defRPr sz="1200"/>
            </a:lvl1pPr>
          </a:lstStyle>
          <a:p>
            <a:fld id="{1046A065-410C-470A-A858-D58F30542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esurs.kzn@tatar.r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diag-nk@mail.ru" TargetMode="External"/><Relationship Id="rId4" Type="http://schemas.openxmlformats.org/officeDocument/2006/relationships/hyperlink" Target="mailto:ppmcelabuga@mail.ru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4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080"/>
            <a:ext cx="9121948" cy="68760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90600" y="2286000"/>
            <a:ext cx="71627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ВЗАИМОДЕЙСТВИЕ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СЕМЬИ И ШКОЛЫ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В ПРОФИЛАКТИКЕ НАРУШЕННЫХ ФОРМ ПОВЕДЕНИЯ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6" name="Рисунок 5" descr="auto0"/>
          <p:cNvPicPr/>
          <p:nvPr/>
        </p:nvPicPr>
        <p:blipFill>
          <a:blip r:embed="rId3" cstate="print"/>
          <a:srcRect l="1552" t="1160" r="68600" b="74181"/>
          <a:stretch>
            <a:fillRect/>
          </a:stretch>
        </p:blipFill>
        <p:spPr bwMode="auto">
          <a:xfrm>
            <a:off x="1143000" y="533400"/>
            <a:ext cx="1152921" cy="1224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429000" y="4648200"/>
            <a:ext cx="4638700" cy="12144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r">
              <a:defRPr/>
            </a:pPr>
            <a:r>
              <a:rPr lang="ru-RU" sz="1400" b="1" kern="10" dirty="0" smtClean="0">
                <a:latin typeface="Arial" pitchFamily="34" charset="0"/>
                <a:cs typeface="Arial" pitchFamily="34" charset="0"/>
              </a:rPr>
              <a:t>Баширова</a:t>
            </a:r>
          </a:p>
          <a:p>
            <a:pPr marL="342900" lvl="0" indent="-342900" algn="r">
              <a:defRPr/>
            </a:pPr>
            <a:r>
              <a:rPr lang="ru-RU" sz="1400" b="1" kern="10" dirty="0" smtClean="0">
                <a:latin typeface="Arial" pitchFamily="34" charset="0"/>
                <a:cs typeface="Arial" pitchFamily="34" charset="0"/>
              </a:rPr>
              <a:t>Татьяна Николаевна, </a:t>
            </a:r>
            <a:endParaRPr kumimoji="0" lang="ru-RU" sz="1400" b="1" i="0" u="none" strike="noStrike" kern="1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директор,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психолог высшей категории,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координатор психологической службы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Министерства</a:t>
            </a:r>
            <a:r>
              <a:rPr kumimoji="0" lang="ru-RU" sz="1400" b="0" i="0" u="none" strike="noStrike" kern="1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образования и науки РТ</a:t>
            </a: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38400" y="914400"/>
            <a:ext cx="4493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r">
              <a:defRPr/>
            </a:pPr>
            <a:r>
              <a:rPr lang="ru-RU" kern="10" dirty="0" smtClean="0">
                <a:latin typeface="Arial" pitchFamily="34" charset="0"/>
                <a:cs typeface="Arial" pitchFamily="34" charset="0"/>
              </a:rPr>
              <a:t>ГАОУ «Центр психолого-педагогической</a:t>
            </a:r>
          </a:p>
          <a:p>
            <a:pPr marL="342900" lvl="0" indent="-342900" algn="r">
              <a:defRPr/>
            </a:pPr>
            <a:r>
              <a:rPr lang="ru-RU" kern="10" dirty="0" smtClean="0">
                <a:latin typeface="Arial" pitchFamily="34" charset="0"/>
                <a:cs typeface="Arial" pitchFamily="34" charset="0"/>
              </a:rPr>
              <a:t>реабилитации и коррекции "Росток"»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88950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Куда могут  обратиться  в кризисной ситуации дети, родители, педагоги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839200" cy="495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66CC"/>
                </a:solidFill>
              </a:rPr>
              <a:t>МБОУ «Ресурс» Московского района г. Казани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CC"/>
                </a:solidFill>
              </a:rPr>
              <a:t> тел. 8-927-400-15-17 554-74-09 </a:t>
            </a:r>
            <a:r>
              <a:rPr lang="ru-RU" sz="2400" b="1" u="sng" dirty="0" err="1" smtClean="0">
                <a:solidFill>
                  <a:srgbClr val="0066CC"/>
                </a:solidFill>
                <a:hlinkClick r:id="rId3" tooltip="написать емайл в Ресурс"/>
              </a:rPr>
              <a:t>resurs.kzn@tatar.ru</a:t>
            </a:r>
            <a:endParaRPr lang="ru-RU" sz="2400" b="1" dirty="0" smtClean="0">
              <a:solidFill>
                <a:srgbClr val="0066CC"/>
              </a:solidFill>
            </a:endParaRPr>
          </a:p>
          <a:p>
            <a:r>
              <a:rPr lang="ru-RU" sz="2400" b="1" dirty="0" smtClean="0">
                <a:solidFill>
                  <a:srgbClr val="0066CC"/>
                </a:solidFill>
              </a:rPr>
              <a:t> МБОУ ЦДК "Шанс-Омет" </a:t>
            </a:r>
            <a:r>
              <a:rPr lang="ru-RU" sz="2400" b="1" dirty="0" err="1" smtClean="0">
                <a:solidFill>
                  <a:srgbClr val="0066CC"/>
                </a:solidFill>
              </a:rPr>
              <a:t>Елабужского</a:t>
            </a:r>
            <a:r>
              <a:rPr lang="ru-RU" sz="2400" b="1" dirty="0" smtClean="0">
                <a:solidFill>
                  <a:srgbClr val="0066CC"/>
                </a:solidFill>
              </a:rPr>
              <a:t> муниципального района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CC"/>
                </a:solidFill>
              </a:rPr>
              <a:t>тел. 8(85557)37147, 89172790529 </a:t>
            </a:r>
            <a:r>
              <a:rPr lang="ru-RU" sz="2400" b="1" dirty="0" err="1" smtClean="0">
                <a:solidFill>
                  <a:srgbClr val="0066CC"/>
                </a:solidFill>
                <a:hlinkClick r:id="rId4"/>
              </a:rPr>
              <a:t>ppmcelabuga@mail.ru</a:t>
            </a:r>
            <a:endParaRPr lang="ru-RU" sz="2400" b="1" dirty="0" smtClean="0">
              <a:solidFill>
                <a:srgbClr val="0066CC"/>
              </a:solidFill>
            </a:endParaRPr>
          </a:p>
          <a:p>
            <a:r>
              <a:rPr lang="ru-RU" sz="2400" b="1" dirty="0" smtClean="0">
                <a:solidFill>
                  <a:srgbClr val="0066CC"/>
                </a:solidFill>
              </a:rPr>
              <a:t>МБОУ ППМС«Доверие» </a:t>
            </a:r>
            <a:r>
              <a:rPr lang="ru-RU" sz="2400" b="1" dirty="0" err="1" smtClean="0">
                <a:solidFill>
                  <a:srgbClr val="0066CC"/>
                </a:solidFill>
              </a:rPr>
              <a:t>Нурлатского</a:t>
            </a:r>
            <a:r>
              <a:rPr lang="ru-RU" sz="2400" b="1" dirty="0" smtClean="0">
                <a:solidFill>
                  <a:srgbClr val="0066CC"/>
                </a:solidFill>
              </a:rPr>
              <a:t> муниципального района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CC"/>
                </a:solidFill>
              </a:rPr>
              <a:t> тел.  89272445005; </a:t>
            </a:r>
            <a:r>
              <a:rPr lang="en-US" sz="2400" b="1" dirty="0" err="1" smtClean="0">
                <a:solidFill>
                  <a:srgbClr val="0066CC"/>
                </a:solidFill>
              </a:rPr>
              <a:t>doverie</a:t>
            </a:r>
            <a:r>
              <a:rPr lang="ru-RU" sz="2400" b="1" dirty="0" smtClean="0">
                <a:solidFill>
                  <a:srgbClr val="0066CC"/>
                </a:solidFill>
              </a:rPr>
              <a:t>.</a:t>
            </a:r>
            <a:r>
              <a:rPr lang="en-US" sz="2400" b="1" dirty="0" err="1" smtClean="0">
                <a:solidFill>
                  <a:srgbClr val="0066CC"/>
                </a:solidFill>
              </a:rPr>
              <a:t>efremova</a:t>
            </a:r>
            <a:r>
              <a:rPr lang="ru-RU" sz="2400" b="1" dirty="0" smtClean="0">
                <a:solidFill>
                  <a:srgbClr val="0066CC"/>
                </a:solidFill>
              </a:rPr>
              <a:t> @</a:t>
            </a:r>
            <a:r>
              <a:rPr lang="en-US" sz="2400" b="1" dirty="0" err="1" smtClean="0">
                <a:solidFill>
                  <a:srgbClr val="0066CC"/>
                </a:solidFill>
              </a:rPr>
              <a:t>yandex</a:t>
            </a:r>
            <a:r>
              <a:rPr lang="ru-RU" sz="2400" b="1" dirty="0" smtClean="0">
                <a:solidFill>
                  <a:srgbClr val="0066CC"/>
                </a:solidFill>
              </a:rPr>
              <a:t>.</a:t>
            </a:r>
            <a:r>
              <a:rPr lang="en-US" sz="2400" b="1" dirty="0" err="1" smtClean="0">
                <a:solidFill>
                  <a:srgbClr val="0066CC"/>
                </a:solidFill>
              </a:rPr>
              <a:t>ru</a:t>
            </a:r>
            <a:endParaRPr lang="ru-RU" sz="2400" b="1" dirty="0" smtClean="0">
              <a:solidFill>
                <a:srgbClr val="0066CC"/>
              </a:solidFill>
            </a:endParaRPr>
          </a:p>
          <a:p>
            <a:r>
              <a:rPr lang="ru-RU" sz="2400" b="1" dirty="0" smtClean="0">
                <a:solidFill>
                  <a:srgbClr val="0066CC"/>
                </a:solidFill>
              </a:rPr>
              <a:t>МБУ «Центр </a:t>
            </a:r>
            <a:r>
              <a:rPr lang="ru-RU" sz="2400" b="1" dirty="0" err="1" smtClean="0">
                <a:solidFill>
                  <a:srgbClr val="0066CC"/>
                </a:solidFill>
              </a:rPr>
              <a:t>психолого-медико-социального</a:t>
            </a:r>
            <a:r>
              <a:rPr lang="ru-RU" sz="2400" b="1" dirty="0" smtClean="0">
                <a:solidFill>
                  <a:srgbClr val="0066CC"/>
                </a:solidFill>
              </a:rPr>
              <a:t> сопровождения №85»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CC"/>
                </a:solidFill>
              </a:rPr>
              <a:t>    тел. (8552)58-70-51, 9274640723, </a:t>
            </a:r>
            <a:r>
              <a:rPr lang="en-US" sz="2400" b="1" dirty="0" err="1" smtClean="0">
                <a:solidFill>
                  <a:srgbClr val="0066CC"/>
                </a:solidFill>
              </a:rPr>
              <a:t>tsentr</a:t>
            </a:r>
            <a:r>
              <a:rPr lang="ru-RU" sz="2400" b="1" dirty="0" smtClean="0">
                <a:solidFill>
                  <a:srgbClr val="0066CC"/>
                </a:solidFill>
              </a:rPr>
              <a:t>85_</a:t>
            </a:r>
            <a:r>
              <a:rPr lang="en-US" sz="2400" b="1" dirty="0" err="1" smtClean="0">
                <a:solidFill>
                  <a:srgbClr val="0066CC"/>
                </a:solidFill>
              </a:rPr>
              <a:t>chelny</a:t>
            </a:r>
            <a:r>
              <a:rPr lang="ru-RU" sz="2400" b="1" dirty="0" smtClean="0">
                <a:solidFill>
                  <a:srgbClr val="0066CC"/>
                </a:solidFill>
              </a:rPr>
              <a:t>@</a:t>
            </a:r>
            <a:r>
              <a:rPr lang="en-US" sz="2400" b="1" dirty="0" smtClean="0">
                <a:solidFill>
                  <a:srgbClr val="0066CC"/>
                </a:solidFill>
              </a:rPr>
              <a:t>mail</a:t>
            </a:r>
            <a:r>
              <a:rPr lang="ru-RU" sz="2400" b="1" dirty="0" smtClean="0">
                <a:solidFill>
                  <a:srgbClr val="0066CC"/>
                </a:solidFill>
              </a:rPr>
              <a:t>.</a:t>
            </a:r>
            <a:r>
              <a:rPr lang="en-US" sz="2400" b="1" dirty="0" err="1" smtClean="0">
                <a:solidFill>
                  <a:srgbClr val="0066CC"/>
                </a:solidFill>
              </a:rPr>
              <a:t>ru</a:t>
            </a:r>
            <a:endParaRPr lang="ru-RU" sz="2400" b="1" dirty="0" smtClean="0">
              <a:solidFill>
                <a:srgbClr val="0066CC"/>
              </a:solidFill>
            </a:endParaRPr>
          </a:p>
          <a:p>
            <a:r>
              <a:rPr lang="ru-RU" sz="2400" b="1" dirty="0" smtClean="0">
                <a:solidFill>
                  <a:srgbClr val="0066CC"/>
                </a:solidFill>
              </a:rPr>
              <a:t>МБОУ«Центр диагностики и консультирования»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66CC"/>
                </a:solidFill>
              </a:rPr>
              <a:t> 8-917-276-15-05 </a:t>
            </a:r>
            <a:r>
              <a:rPr lang="ru-RU" sz="2400" b="1" u="sng" dirty="0" err="1" smtClean="0">
                <a:solidFill>
                  <a:srgbClr val="0066CC"/>
                </a:solidFill>
                <a:hlinkClick r:id="rId5"/>
              </a:rPr>
              <a:t>diag-nk@mail.ru</a:t>
            </a:r>
            <a:endParaRPr lang="ru-RU" sz="2400" b="1" dirty="0" smtClean="0">
              <a:solidFill>
                <a:srgbClr val="0066CC"/>
              </a:solidFill>
            </a:endParaRPr>
          </a:p>
          <a:p>
            <a:endParaRPr lang="ru-RU" sz="2000" dirty="0" smtClean="0"/>
          </a:p>
          <a:p>
            <a:pPr>
              <a:lnSpc>
                <a:spcPct val="90000"/>
              </a:lnSpc>
              <a:buNone/>
            </a:pPr>
            <a:endParaRPr lang="ru-RU" sz="2000" b="1" dirty="0" smtClean="0">
              <a:solidFill>
                <a:srgbClr val="0066CC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88950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8392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Куда могут  обратиться  в кризисной ситуации дети, родители, педагоги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0066CC"/>
                </a:solidFill>
              </a:rPr>
              <a:t>Муниципальные психологические службы в следующих районах:</a:t>
            </a:r>
            <a:r>
              <a:rPr lang="ru-RU" sz="31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514600"/>
            <a:ext cx="8305800" cy="4343400"/>
          </a:xfrm>
        </p:spPr>
        <p:txBody>
          <a:bodyPr numCol="2">
            <a:noAutofit/>
          </a:bodyPr>
          <a:lstStyle/>
          <a:p>
            <a:r>
              <a:rPr lang="ru-RU" sz="2000" b="1" dirty="0" err="1" smtClean="0">
                <a:solidFill>
                  <a:srgbClr val="0066CC"/>
                </a:solidFill>
              </a:rPr>
              <a:t>Актанышский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 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Алькеевский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Балтасинский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Азнакаевский</a:t>
            </a:r>
            <a:r>
              <a:rPr lang="ru-RU" sz="2000" b="1" dirty="0" smtClean="0">
                <a:solidFill>
                  <a:srgbClr val="0066CC"/>
                </a:solidFill>
              </a:rPr>
              <a:t> 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Агрызский</a:t>
            </a:r>
            <a:r>
              <a:rPr lang="ru-RU" sz="2000" b="1" dirty="0" smtClean="0">
                <a:solidFill>
                  <a:srgbClr val="0066CC"/>
                </a:solidFill>
              </a:rPr>
              <a:t> 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Апастовский</a:t>
            </a:r>
            <a:r>
              <a:rPr lang="ru-RU" sz="2000" b="1" dirty="0" smtClean="0">
                <a:solidFill>
                  <a:srgbClr val="0066CC"/>
                </a:solidFill>
              </a:rPr>
              <a:t> 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Бугульминский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Буинский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Верхнеуслонский</a:t>
            </a:r>
            <a:endParaRPr lang="ru-RU" sz="2000" b="1" dirty="0" smtClean="0">
              <a:solidFill>
                <a:srgbClr val="0066CC"/>
              </a:solidFill>
            </a:endParaRP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Высокогорский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Заинский</a:t>
            </a:r>
            <a:r>
              <a:rPr lang="ru-RU" sz="2000" b="1" dirty="0" smtClean="0">
                <a:solidFill>
                  <a:srgbClr val="0066CC"/>
                </a:solidFill>
              </a:rPr>
              <a:t> </a:t>
            </a:r>
          </a:p>
          <a:p>
            <a:endParaRPr lang="ru-RU" sz="2000" b="1" dirty="0" smtClean="0">
              <a:solidFill>
                <a:srgbClr val="0066CC"/>
              </a:solidFill>
            </a:endParaRPr>
          </a:p>
          <a:p>
            <a:endParaRPr lang="ru-RU" sz="2000" b="1" dirty="0" smtClean="0">
              <a:solidFill>
                <a:srgbClr val="0066CC"/>
              </a:solidFill>
            </a:endParaRPr>
          </a:p>
          <a:p>
            <a:endParaRPr lang="ru-RU" sz="2000" b="1" dirty="0" smtClean="0">
              <a:solidFill>
                <a:srgbClr val="0066CC"/>
              </a:solidFill>
            </a:endParaRPr>
          </a:p>
          <a:p>
            <a:endParaRPr lang="ru-RU" sz="2000" b="1" dirty="0" smtClean="0">
              <a:solidFill>
                <a:srgbClr val="0066CC"/>
              </a:solidFill>
            </a:endParaRPr>
          </a:p>
          <a:p>
            <a:endParaRPr lang="ru-RU" sz="2000" b="1" dirty="0" smtClean="0">
              <a:solidFill>
                <a:srgbClr val="0066CC"/>
              </a:solidFill>
            </a:endParaRP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Зеленодольский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Кайбицкий</a:t>
            </a:r>
            <a:r>
              <a:rPr lang="ru-RU" sz="2000" b="1" dirty="0" smtClean="0">
                <a:solidFill>
                  <a:srgbClr val="0066CC"/>
                </a:solidFill>
              </a:rPr>
              <a:t> </a:t>
            </a:r>
            <a:r>
              <a:rPr lang="ru-RU" sz="2000" b="1" dirty="0" err="1" smtClean="0">
                <a:solidFill>
                  <a:srgbClr val="0066CC"/>
                </a:solidFill>
              </a:rPr>
              <a:t>райо</a:t>
            </a:r>
            <a:endParaRPr lang="ru-RU" sz="2000" b="1" dirty="0" smtClean="0">
              <a:solidFill>
                <a:srgbClr val="0066CC"/>
              </a:solidFill>
            </a:endParaRP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Лаишевский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Лениногорский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</a:t>
            </a:r>
          </a:p>
          <a:p>
            <a:r>
              <a:rPr lang="ru-RU" sz="2000" b="1" dirty="0" smtClean="0">
                <a:solidFill>
                  <a:srgbClr val="0066CC"/>
                </a:solidFill>
              </a:rPr>
              <a:t>Менделеевский район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Сабинский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Сармановский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Тетюшский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</a:t>
            </a:r>
          </a:p>
          <a:p>
            <a:r>
              <a:rPr lang="ru-RU" sz="2000" b="1" dirty="0" err="1" smtClean="0">
                <a:solidFill>
                  <a:srgbClr val="0066CC"/>
                </a:solidFill>
              </a:rPr>
              <a:t>Ютазинский</a:t>
            </a:r>
            <a:r>
              <a:rPr lang="ru-RU" sz="2000" b="1" dirty="0" smtClean="0">
                <a:solidFill>
                  <a:srgbClr val="0066CC"/>
                </a:solidFill>
              </a:rPr>
              <a:t> район</a:t>
            </a:r>
          </a:p>
          <a:p>
            <a:r>
              <a:rPr lang="ru-RU" sz="2000" b="1" dirty="0" smtClean="0">
                <a:solidFill>
                  <a:srgbClr val="0066CC"/>
                </a:solidFill>
              </a:rPr>
              <a:t> </a:t>
            </a:r>
          </a:p>
          <a:p>
            <a:r>
              <a:rPr lang="ru-RU" sz="2000" b="1" dirty="0" smtClean="0">
                <a:solidFill>
                  <a:srgbClr val="0066CC"/>
                </a:solidFill>
              </a:rPr>
              <a:t> </a:t>
            </a:r>
          </a:p>
          <a:p>
            <a:endParaRPr lang="ru-RU" sz="2000" dirty="0" smtClean="0"/>
          </a:p>
          <a:p>
            <a:endParaRPr lang="ru-RU" sz="2000" b="1" dirty="0" smtClean="0">
              <a:solidFill>
                <a:srgbClr val="0066CC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ru-RU" b="1" dirty="0" smtClean="0">
              <a:solidFill>
                <a:srgbClr val="0066CC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88950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" y="0"/>
            <a:ext cx="913828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6248400" cy="1371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 взаимодействия семьи и школы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16763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Организация  благоприятных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условий для полноценного становления личности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 с целью создания благоприятного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психологического климата в образовательной организации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88950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0"/>
            <a:ext cx="913828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839200" cy="1524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Педагогические ошибки как следствие формирования деструктивного поведения школьника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153400" cy="3992563"/>
          </a:xfrm>
        </p:spPr>
        <p:txBody>
          <a:bodyPr>
            <a:noAutofit/>
          </a:bodyPr>
          <a:lstStyle/>
          <a:p>
            <a:pPr marL="265176" indent="-265176" algn="ctr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u="sng" dirty="0" smtClean="0">
                <a:solidFill>
                  <a:srgbClr val="0066CC"/>
                </a:solidFill>
              </a:rPr>
              <a:t>1-ая группа</a:t>
            </a:r>
            <a:r>
              <a:rPr lang="ru-RU" b="1" dirty="0" smtClean="0">
                <a:solidFill>
                  <a:srgbClr val="0066CC"/>
                </a:solidFill>
              </a:rPr>
              <a:t> педагогических ошибок связана с  профессиональной непригодностью учителя и низким уровнем педагогического мастерства </a:t>
            </a:r>
          </a:p>
          <a:p>
            <a:pPr marL="265176" indent="-265176" algn="ctr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u="sng" dirty="0" smtClean="0">
                <a:solidFill>
                  <a:srgbClr val="0066CC"/>
                </a:solidFill>
              </a:rPr>
              <a:t>2-ая группа</a:t>
            </a:r>
            <a:r>
              <a:rPr lang="ru-RU" b="1" dirty="0" smtClean="0">
                <a:solidFill>
                  <a:srgbClr val="0066CC"/>
                </a:solidFill>
              </a:rPr>
              <a:t> ошибок определена </a:t>
            </a:r>
            <a:r>
              <a:rPr lang="ru-RU" b="1" dirty="0" smtClean="0">
                <a:solidFill>
                  <a:srgbClr val="0066CC"/>
                </a:solidFill>
              </a:rPr>
              <a:t>педагогическим превосходством </a:t>
            </a:r>
            <a:r>
              <a:rPr lang="ru-RU" b="1" dirty="0" smtClean="0">
                <a:solidFill>
                  <a:srgbClr val="0066CC"/>
                </a:solidFill>
              </a:rPr>
              <a:t>учителя, по отношению к ученику</a:t>
            </a:r>
            <a:endParaRPr lang="en-US" b="1" dirty="0" smtClean="0">
              <a:solidFill>
                <a:srgbClr val="0066CC"/>
              </a:solidFill>
            </a:endParaRPr>
          </a:p>
          <a:p>
            <a:pPr marL="265176" indent="-265176" algn="ctr" fontAlgn="auto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u="sng" dirty="0" smtClean="0">
                <a:solidFill>
                  <a:srgbClr val="0066CC"/>
                </a:solidFill>
              </a:rPr>
              <a:t>3-я группа</a:t>
            </a:r>
            <a:r>
              <a:rPr lang="ru-RU" b="1" dirty="0" smtClean="0">
                <a:solidFill>
                  <a:srgbClr val="0066CC"/>
                </a:solidFill>
              </a:rPr>
              <a:t> ошибок – неправильное конструирование педагогических действий</a:t>
            </a:r>
            <a:endParaRPr lang="en-US" b="1" dirty="0" smtClean="0">
              <a:solidFill>
                <a:srgbClr val="0066CC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88950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3300"/>
                </a:solidFill>
              </a:rPr>
              <a:t>Развитие  личности в эпоху цифровизации 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1"/>
            <a:ext cx="8229600" cy="28194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66CC"/>
                </a:solidFill>
              </a:rPr>
              <a:t>образованная </a:t>
            </a:r>
          </a:p>
          <a:p>
            <a:r>
              <a:rPr lang="ru-RU" b="1" dirty="0" smtClean="0">
                <a:solidFill>
                  <a:srgbClr val="0066CC"/>
                </a:solidFill>
              </a:rPr>
              <a:t>здоровая физически</a:t>
            </a:r>
          </a:p>
          <a:p>
            <a:r>
              <a:rPr lang="ru-RU" b="1" dirty="0" smtClean="0">
                <a:solidFill>
                  <a:srgbClr val="0066CC"/>
                </a:solidFill>
              </a:rPr>
              <a:t> здоровая  нравственно</a:t>
            </a:r>
          </a:p>
          <a:p>
            <a:r>
              <a:rPr lang="ru-RU" b="1" dirty="0" smtClean="0">
                <a:solidFill>
                  <a:srgbClr val="0066CC"/>
                </a:solidFill>
              </a:rPr>
              <a:t> умеющая выстраивать отношения в обществе</a:t>
            </a:r>
          </a:p>
          <a:p>
            <a:r>
              <a:rPr lang="ru-RU" b="1" dirty="0" smtClean="0">
                <a:solidFill>
                  <a:srgbClr val="0066CC"/>
                </a:solidFill>
              </a:rPr>
              <a:t>умеющая обеспечить себя и семью</a:t>
            </a:r>
          </a:p>
          <a:p>
            <a:pPr>
              <a:lnSpc>
                <a:spcPct val="90000"/>
              </a:lnSpc>
            </a:pPr>
            <a:endParaRPr lang="ru-RU" dirty="0">
              <a:solidFill>
                <a:srgbClr val="0066CC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88950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Совместные задачи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семьи и школы: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сделать школу и семью </a:t>
            </a:r>
            <a:r>
              <a:rPr lang="ru-RU" b="1" dirty="0" smtClean="0">
                <a:solidFill>
                  <a:srgbClr val="FF0000"/>
                </a:solidFill>
              </a:rPr>
              <a:t>союзниками </a:t>
            </a:r>
            <a:r>
              <a:rPr lang="ru-RU" b="1" dirty="0" smtClean="0">
                <a:solidFill>
                  <a:srgbClr val="0070C0"/>
                </a:solidFill>
              </a:rPr>
              <a:t>в становлении личности;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обеспечить полное </a:t>
            </a:r>
            <a:r>
              <a:rPr lang="ru-RU" b="1" dirty="0" smtClean="0">
                <a:solidFill>
                  <a:srgbClr val="FF0000"/>
                </a:solidFill>
              </a:rPr>
              <a:t>взаимопонимание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и согласованное взаимодействие школы и семьи в осуществлении комплексного подхода к воспитанию;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обеспечить  </a:t>
            </a:r>
            <a:r>
              <a:rPr lang="ru-RU" b="1" dirty="0" smtClean="0">
                <a:solidFill>
                  <a:srgbClr val="FF0000"/>
                </a:solidFill>
              </a:rPr>
              <a:t>единство требований </a:t>
            </a:r>
            <a:r>
              <a:rPr lang="ru-RU" b="1" dirty="0" smtClean="0">
                <a:solidFill>
                  <a:srgbClr val="0070C0"/>
                </a:solidFill>
              </a:rPr>
              <a:t>школы, классного коллектива и семьи.</a:t>
            </a:r>
          </a:p>
          <a:p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88950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944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 школы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Вовлечь родителей в совместную деятельность с детьми</a:t>
            </a:r>
          </a:p>
          <a:p>
            <a:pPr lvl="0" algn="ctr"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Совершенствовать взаимодействие учителей, родителей и </a:t>
            </a:r>
            <a:r>
              <a:rPr lang="ru-RU" b="1" dirty="0" smtClean="0">
                <a:solidFill>
                  <a:srgbClr val="0070C0"/>
                </a:solidFill>
              </a:rPr>
              <a:t>детей </a:t>
            </a: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800600" y="274638"/>
            <a:ext cx="38862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Задача семьи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648200" y="1371600"/>
            <a:ext cx="4038600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700" b="1" i="0" u="none" strike="noStrike" kern="1200" cap="none" spc="0" normalizeH="0" baseline="0" noProof="0" dirty="0" smtClean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700" b="1" dirty="0" smtClean="0">
              <a:solidFill>
                <a:srgbClr val="0066CC"/>
              </a:solidFill>
            </a:endParaRP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700" b="1" i="0" u="none" strike="noStrike" kern="1200" cap="none" spc="0" normalizeH="0" baseline="0" noProof="0" dirty="0" smtClean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700" b="1" dirty="0" smtClean="0">
              <a:solidFill>
                <a:srgbClr val="0066CC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676400" y="3429000"/>
            <a:ext cx="56388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800600" y="1752600"/>
            <a:ext cx="39624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 b="1" dirty="0" smtClean="0">
                <a:solidFill>
                  <a:srgbClr val="0066CC"/>
                </a:solidFill>
              </a:rPr>
              <a:t>Создать благоприятный микроклимат семьи</a:t>
            </a:r>
          </a:p>
          <a:p>
            <a:pPr lvl="0">
              <a:defRPr/>
            </a:pPr>
            <a:endParaRPr lang="ru-RU" sz="2800" b="1" dirty="0" smtClean="0">
              <a:solidFill>
                <a:srgbClr val="0066CC"/>
              </a:solidFill>
            </a:endParaRPr>
          </a:p>
          <a:p>
            <a:pPr lvl="0">
              <a:defRPr/>
            </a:pPr>
            <a:r>
              <a:rPr lang="ru-RU" sz="2800" b="1" dirty="0" smtClean="0">
                <a:solidFill>
                  <a:srgbClr val="0066CC"/>
                </a:solidFill>
              </a:rPr>
              <a:t>Формировать доверие</a:t>
            </a:r>
          </a:p>
          <a:p>
            <a:pPr lvl="0">
              <a:defRPr/>
            </a:pPr>
            <a:r>
              <a:rPr lang="ru-RU" sz="2800" b="1" dirty="0" smtClean="0">
                <a:solidFill>
                  <a:srgbClr val="0066CC"/>
                </a:solidFill>
              </a:rPr>
              <a:t>к школе</a:t>
            </a:r>
          </a:p>
          <a:p>
            <a:pPr lvl="0">
              <a:defRPr/>
            </a:pPr>
            <a:endParaRPr lang="ru-RU" sz="2800" b="1" dirty="0" smtClean="0">
              <a:solidFill>
                <a:srgbClr val="0066CC"/>
              </a:solidFill>
            </a:endParaRPr>
          </a:p>
          <a:p>
            <a:pPr lvl="0">
              <a:defRPr/>
            </a:pPr>
            <a:r>
              <a:rPr lang="ru-RU" sz="2800" b="1" dirty="0" smtClean="0">
                <a:solidFill>
                  <a:srgbClr val="0066CC"/>
                </a:solidFill>
              </a:rPr>
              <a:t>Поддерживать </a:t>
            </a:r>
          </a:p>
          <a:p>
            <a:pPr lvl="0">
              <a:defRPr/>
            </a:pPr>
            <a:r>
              <a:rPr lang="ru-RU" sz="2800" b="1" dirty="0" smtClean="0">
                <a:solidFill>
                  <a:srgbClr val="0066CC"/>
                </a:solidFill>
              </a:rPr>
              <a:t>авторитет учителя</a:t>
            </a:r>
          </a:p>
          <a:p>
            <a:pPr lvl="0" algn="just">
              <a:defRPr/>
            </a:pPr>
            <a:endParaRPr lang="ru-RU" b="1" dirty="0" smtClean="0">
              <a:solidFill>
                <a:srgbClr val="0066CC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88950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61722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Формы взаимодействия семьи и школы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9925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Психологические всеобучи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Организация разнообразных форм </a:t>
            </a:r>
            <a:r>
              <a:rPr lang="ru-RU" sz="3600" b="1" dirty="0" err="1" smtClean="0">
                <a:solidFill>
                  <a:srgbClr val="0070C0"/>
                </a:solidFill>
              </a:rPr>
              <a:t>досуговой</a:t>
            </a:r>
            <a:r>
              <a:rPr lang="ru-RU" sz="3600" b="1" dirty="0" smtClean="0">
                <a:solidFill>
                  <a:srgbClr val="0070C0"/>
                </a:solidFill>
              </a:rPr>
              <a:t> деятельности (</a:t>
            </a:r>
            <a:r>
              <a:rPr lang="ru-RU" b="1" dirty="0" smtClean="0">
                <a:solidFill>
                  <a:srgbClr val="0070C0"/>
                </a:solidFill>
              </a:rPr>
              <a:t>тематические праздники, экскурсии, походы</a:t>
            </a:r>
            <a:r>
              <a:rPr lang="ru-RU" sz="3600" b="1" dirty="0" smtClean="0">
                <a:solidFill>
                  <a:srgbClr val="0070C0"/>
                </a:solidFill>
              </a:rPr>
              <a:t>)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Выставки детско-родительских работ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88950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8392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Педагогическая поддержка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295400"/>
            <a:ext cx="8305800" cy="39925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66CC"/>
                </a:solidFill>
              </a:rPr>
              <a:t>Обращайтесь к детям по имени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66CC"/>
                </a:solidFill>
              </a:rPr>
              <a:t>Не унижайте, не сравнивайте детей друг с другом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66CC"/>
                </a:solidFill>
              </a:rPr>
              <a:t>Учите смотреть на ситуацию </a:t>
            </a:r>
            <a:r>
              <a:rPr lang="ru-RU" sz="2800" b="1" smtClean="0">
                <a:solidFill>
                  <a:srgbClr val="0066CC"/>
                </a:solidFill>
              </a:rPr>
              <a:t>с </a:t>
            </a:r>
            <a:r>
              <a:rPr lang="ru-RU" sz="2800" b="1" smtClean="0">
                <a:solidFill>
                  <a:srgbClr val="0066CC"/>
                </a:solidFill>
              </a:rPr>
              <a:t>разных </a:t>
            </a:r>
            <a:r>
              <a:rPr lang="ru-RU" sz="2800" b="1" dirty="0" smtClean="0">
                <a:solidFill>
                  <a:srgbClr val="0066CC"/>
                </a:solidFill>
              </a:rPr>
              <a:t>сторон  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66CC"/>
                </a:solidFill>
              </a:rPr>
              <a:t>Обучите детей и чаще используйте  релаксационные упражнения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66CC"/>
                </a:solidFill>
              </a:rPr>
              <a:t>Способствуйте повышению самооценки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66CC"/>
                </a:solidFill>
              </a:rPr>
              <a:t>Будьте внимательны к эмоциональному состоянию детей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66CC"/>
                </a:solidFill>
              </a:rPr>
              <a:t>Обсудите с детьми работу служб, способных оказать поддержку в кризисных ситуациях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066CC"/>
                </a:solidFill>
              </a:rPr>
              <a:t>Работайте с родителями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88950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828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Куда могут  обратиться  в кризисной ситуации дети, родители, педагоги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295400"/>
            <a:ext cx="8305800" cy="49530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None/>
            </a:pPr>
            <a:endParaRPr lang="en-US" sz="2800" b="1" dirty="0" smtClean="0">
              <a:solidFill>
                <a:srgbClr val="0066CC"/>
              </a:solidFill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0066CC"/>
                </a:solidFill>
              </a:rPr>
              <a:t>1</a:t>
            </a:r>
            <a:r>
              <a:rPr lang="ru-RU" b="1" dirty="0" smtClean="0">
                <a:solidFill>
                  <a:srgbClr val="0066CC"/>
                </a:solidFill>
              </a:rPr>
              <a:t>. Общероссийский детский телефон доверия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4000" b="1" dirty="0" smtClean="0">
                <a:solidFill>
                  <a:srgbClr val="0066CC"/>
                </a:solidFill>
              </a:rPr>
              <a:t>88002000122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66CC"/>
                </a:solidFill>
              </a:rPr>
              <a:t>ГАОУ ЦППРК «Росток» 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66CC"/>
                </a:solidFill>
              </a:rPr>
              <a:t>г. Казань, ул.Академика Королева 4б 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0066CC"/>
                </a:solidFill>
              </a:rPr>
              <a:t>т. (843)563 35 16 электронный адрес:</a:t>
            </a:r>
            <a:r>
              <a:rPr lang="en-US" b="1" dirty="0" smtClean="0">
                <a:solidFill>
                  <a:srgbClr val="0066CC"/>
                </a:solidFill>
              </a:rPr>
              <a:t>cpprkrostok@mail.ru</a:t>
            </a:r>
            <a:endParaRPr lang="ru-RU" b="1" dirty="0" smtClean="0">
              <a:solidFill>
                <a:srgbClr val="0066CC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ru-RU" b="1" dirty="0" smtClean="0">
              <a:solidFill>
                <a:srgbClr val="0066CC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737</TotalTime>
  <Words>381</Words>
  <PresentationFormat>Экран (4:3)</PresentationFormat>
  <Paragraphs>104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Задача  взаимодействия семьи и школы</vt:lpstr>
      <vt:lpstr>Педагогические ошибки как следствие формирования деструктивного поведения школьника</vt:lpstr>
      <vt:lpstr>Развитие  личности в эпоху цифровизации образования</vt:lpstr>
      <vt:lpstr>Совместные задачи  семьи и школы:</vt:lpstr>
      <vt:lpstr>Задачи школы</vt:lpstr>
      <vt:lpstr>Формы взаимодействия семьи и школы</vt:lpstr>
      <vt:lpstr>Педагогическая поддержка</vt:lpstr>
      <vt:lpstr>Куда могут  обратиться  в кризисной ситуации дети, родители, педагоги</vt:lpstr>
      <vt:lpstr>Куда могут  обратиться  в кризисной ситуации дети, родители, педагоги</vt:lpstr>
      <vt:lpstr>Куда могут  обратиться  в кризисной ситуации дети, родители, педагоги Муниципальные психологические службы в следующих районах: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Общешкольное родительское собрание   «Взаимодействие семьи и школы»</dc:title>
  <dc:creator>Татьяна</dc:creator>
  <cp:lastModifiedBy>Татьяна</cp:lastModifiedBy>
  <cp:revision>90</cp:revision>
  <dcterms:modified xsi:type="dcterms:W3CDTF">2018-01-25T06:56:01Z</dcterms:modified>
</cp:coreProperties>
</file>